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71" r:id="rId2"/>
    <p:sldId id="281" r:id="rId3"/>
    <p:sldId id="285" r:id="rId4"/>
    <p:sldId id="278" r:id="rId5"/>
    <p:sldId id="286" r:id="rId6"/>
    <p:sldId id="279" r:id="rId7"/>
    <p:sldId id="287" r:id="rId8"/>
    <p:sldId id="280" r:id="rId9"/>
    <p:sldId id="288" r:id="rId10"/>
    <p:sldId id="276" r:id="rId11"/>
    <p:sldId id="289" r:id="rId12"/>
    <p:sldId id="277" r:id="rId13"/>
    <p:sldId id="290" r:id="rId14"/>
    <p:sldId id="258" r:id="rId15"/>
    <p:sldId id="282" r:id="rId16"/>
    <p:sldId id="284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7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7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2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9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40" y="3632201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4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2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577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4" y="4013201"/>
            <a:ext cx="859666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53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99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600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49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8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9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6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1" y="2160590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8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5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9" indent="0">
              <a:buNone/>
              <a:defRPr sz="1400"/>
            </a:lvl2pPr>
            <a:lvl3pPr marL="914137" indent="0">
              <a:buNone/>
              <a:defRPr sz="1200"/>
            </a:lvl3pPr>
            <a:lvl4pPr marL="1371206" indent="0">
              <a:buNone/>
              <a:defRPr sz="1000"/>
            </a:lvl4pPr>
            <a:lvl5pPr marL="1828274" indent="0">
              <a:buNone/>
              <a:defRPr sz="1000"/>
            </a:lvl5pPr>
            <a:lvl6pPr marL="2285342" indent="0">
              <a:buNone/>
              <a:defRPr sz="1000"/>
            </a:lvl6pPr>
            <a:lvl7pPr marL="2742411" indent="0">
              <a:buNone/>
              <a:defRPr sz="1000"/>
            </a:lvl7pPr>
            <a:lvl8pPr marL="3199480" indent="0">
              <a:buNone/>
              <a:defRPr sz="1000"/>
            </a:lvl8pPr>
            <a:lvl9pPr marL="365654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5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2" y="6041363"/>
            <a:ext cx="911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CA23-ACBB-4D41-B074-5BEE8CAAAE5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A4AA7A-3D00-4A5E-9406-488E996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l" defTabSz="457206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5" indent="-342905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60" indent="-28575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14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20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26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32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37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43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48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040" y="222572"/>
            <a:ext cx="8474209" cy="1646302"/>
          </a:xfrm>
        </p:spPr>
        <p:txBody>
          <a:bodyPr/>
          <a:lstStyle/>
          <a:p>
            <a:pPr algn="ctr"/>
            <a:r>
              <a:rPr lang="en-US" dirty="0" smtClean="0"/>
              <a:t>Hatchery Modernization Information</a:t>
            </a:r>
            <a:endParaRPr lang="en-US" dirty="0"/>
          </a:p>
        </p:txBody>
      </p:sp>
      <p:pic>
        <p:nvPicPr>
          <p:cNvPr id="4" name="Picture 3" descr="nhfg emblem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55212"/>
            <a:ext cx="1202788" cy="120278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521" b="40503"/>
          <a:stretch/>
        </p:blipFill>
        <p:spPr>
          <a:xfrm>
            <a:off x="1968233" y="2140150"/>
            <a:ext cx="7227822" cy="459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820" y="1342891"/>
            <a:ext cx="3328704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7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9545"/>
          <a:stretch/>
        </p:blipFill>
        <p:spPr>
          <a:xfrm>
            <a:off x="0" y="3398702"/>
            <a:ext cx="3332664" cy="3459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29" y="0"/>
            <a:ext cx="2726831" cy="3635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/>
          <a:stretch/>
        </p:blipFill>
        <p:spPr>
          <a:xfrm>
            <a:off x="0" y="0"/>
            <a:ext cx="3332664" cy="39257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62" y="3094762"/>
            <a:ext cx="230361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Raceways no longer in service due to cracked and collapsed sidewalls; vegetation growing in failed areas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06" y="-96231"/>
            <a:ext cx="3173488" cy="423131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8" b="30545"/>
          <a:stretch/>
        </p:blipFill>
        <p:spPr>
          <a:xfrm>
            <a:off x="3280730" y="3619041"/>
            <a:ext cx="4486162" cy="3238959"/>
          </a:xfrm>
        </p:spPr>
      </p:pic>
      <p:sp>
        <p:nvSpPr>
          <p:cNvPr id="6" name="TextBox 5"/>
          <p:cNvSpPr txBox="1"/>
          <p:nvPr/>
        </p:nvSpPr>
        <p:spPr>
          <a:xfrm>
            <a:off x="4683282" y="65130"/>
            <a:ext cx="21122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Intake springs filled with algae and material, clogs pipes and reduces water flow, causing fish mortality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60" y="0"/>
            <a:ext cx="3639740" cy="40115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94" y="3094762"/>
            <a:ext cx="2822429" cy="3763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80" y="3319441"/>
            <a:ext cx="2653919" cy="35385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44774" y="6220602"/>
            <a:ext cx="3888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Twin Mountain Hatchery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38275" y="2433718"/>
            <a:ext cx="23036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Vegetation and trees growing on rooftops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987601" y="3921245"/>
            <a:ext cx="23036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Ineffective predation control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39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547868" y="1320933"/>
          <a:ext cx="5699466" cy="1811286"/>
        </p:xfrm>
        <a:graphic>
          <a:graphicData uri="http://schemas.openxmlformats.org/drawingml/2006/table">
            <a:tbl>
              <a:tblPr/>
              <a:tblGrid>
                <a:gridCol w="1899822">
                  <a:extLst>
                    <a:ext uri="{9D8B030D-6E8A-4147-A177-3AD203B41FA5}">
                      <a16:colId xmlns:a16="http://schemas.microsoft.com/office/drawing/2014/main" val="3298959532"/>
                    </a:ext>
                  </a:extLst>
                </a:gridCol>
                <a:gridCol w="1899822">
                  <a:extLst>
                    <a:ext uri="{9D8B030D-6E8A-4147-A177-3AD203B41FA5}">
                      <a16:colId xmlns:a16="http://schemas.microsoft.com/office/drawing/2014/main" val="3128077258"/>
                    </a:ext>
                  </a:extLst>
                </a:gridCol>
                <a:gridCol w="1899822">
                  <a:extLst>
                    <a:ext uri="{9D8B030D-6E8A-4147-A177-3AD203B41FA5}">
                      <a16:colId xmlns:a16="http://schemas.microsoft.com/office/drawing/2014/main" val="924633477"/>
                    </a:ext>
                  </a:extLst>
                </a:gridCol>
              </a:tblGrid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Fish per </a:t>
                      </a:r>
                      <a:r>
                        <a:rPr lang="en-US" sz="1800" b="1" i="0" u="sng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Lb</a:t>
                      </a:r>
                      <a:endParaRPr lang="en-US" sz="18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89819"/>
                  </a:ext>
                </a:extLst>
              </a:tr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955473"/>
                  </a:ext>
                </a:extLst>
              </a:tr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848654"/>
                  </a:ext>
                </a:extLst>
              </a:tr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27249"/>
                  </a:ext>
                </a:extLst>
              </a:tr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214431"/>
                  </a:ext>
                </a:extLst>
              </a:tr>
              <a:tr h="301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053464"/>
                  </a:ext>
                </a:extLst>
              </a:tr>
            </a:tbl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744" y="-502381"/>
            <a:ext cx="5897880" cy="7632550"/>
          </a:xfrm>
        </p:spPr>
      </p:pic>
      <p:sp>
        <p:nvSpPr>
          <p:cNvPr id="4" name="TextBox 3"/>
          <p:cNvSpPr txBox="1"/>
          <p:nvPr/>
        </p:nvSpPr>
        <p:spPr>
          <a:xfrm>
            <a:off x="6912493" y="585030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008"/>
          <a:stretch/>
        </p:blipFill>
        <p:spPr>
          <a:xfrm>
            <a:off x="5762868" y="3803806"/>
            <a:ext cx="5397218" cy="23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3984" y="543983"/>
            <a:ext cx="4351865" cy="32638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4" y="0"/>
            <a:ext cx="34544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4"/>
          <a:stretch/>
        </p:blipFill>
        <p:spPr>
          <a:xfrm>
            <a:off x="9302" y="4343400"/>
            <a:ext cx="5105844" cy="2590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34" y="4103885"/>
            <a:ext cx="3724275" cy="2793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5988" y="522287"/>
            <a:ext cx="4178300" cy="3133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3504" y="2400994"/>
            <a:ext cx="3505200" cy="262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27" y="2406551"/>
            <a:ext cx="2828131" cy="2121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0269" y="2608885"/>
            <a:ext cx="2107638" cy="1580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4164806"/>
            <a:ext cx="3590925" cy="26931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80537" y="6428601"/>
            <a:ext cx="23036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Failing intake pipe conditions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70" y="-6250"/>
            <a:ext cx="3209659" cy="24072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78602" y="97304"/>
            <a:ext cx="18558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Clogged, failing pipes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38361" y="-6250"/>
            <a:ext cx="247551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Berlin Sans FB Demi" panose="020E0802020502020306" pitchFamily="34" charset="0"/>
              </a:defRPr>
            </a:lvl1pPr>
          </a:lstStyle>
          <a:p>
            <a:r>
              <a:rPr lang="en-US" sz="2800" dirty="0" smtClean="0"/>
              <a:t>Powder Mill Hatchery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05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6" y="-118588"/>
            <a:ext cx="5640331" cy="7299252"/>
          </a:xfr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586796" y="2008694"/>
          <a:ext cx="5685423" cy="1288733"/>
        </p:xfrm>
        <a:graphic>
          <a:graphicData uri="http://schemas.openxmlformats.org/drawingml/2006/table">
            <a:tbl>
              <a:tblPr/>
              <a:tblGrid>
                <a:gridCol w="1895141">
                  <a:extLst>
                    <a:ext uri="{9D8B030D-6E8A-4147-A177-3AD203B41FA5}">
                      <a16:colId xmlns:a16="http://schemas.microsoft.com/office/drawing/2014/main" val="3376973907"/>
                    </a:ext>
                  </a:extLst>
                </a:gridCol>
                <a:gridCol w="1895141">
                  <a:extLst>
                    <a:ext uri="{9D8B030D-6E8A-4147-A177-3AD203B41FA5}">
                      <a16:colId xmlns:a16="http://schemas.microsoft.com/office/drawing/2014/main" val="1938130588"/>
                    </a:ext>
                  </a:extLst>
                </a:gridCol>
                <a:gridCol w="1895141">
                  <a:extLst>
                    <a:ext uri="{9D8B030D-6E8A-4147-A177-3AD203B41FA5}">
                      <a16:colId xmlns:a16="http://schemas.microsoft.com/office/drawing/2014/main" val="75376410"/>
                    </a:ext>
                  </a:extLst>
                </a:gridCol>
              </a:tblGrid>
              <a:tr h="510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Fish per </a:t>
                      </a:r>
                      <a:r>
                        <a:rPr lang="en-US" sz="1800" b="1" i="0" u="sng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Lb</a:t>
                      </a:r>
                      <a:endParaRPr lang="en-US" sz="18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52661"/>
                  </a:ext>
                </a:extLst>
              </a:tr>
              <a:tr h="255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17838"/>
                  </a:ext>
                </a:extLst>
              </a:tr>
              <a:tr h="2551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089936"/>
                  </a:ext>
                </a:extLst>
              </a:tr>
              <a:tr h="267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2816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7868" y="1361940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37512"/>
          <a:stretch/>
        </p:blipFill>
        <p:spPr>
          <a:xfrm rot="5400000">
            <a:off x="6825146" y="3699974"/>
            <a:ext cx="3070749" cy="3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647" y="0"/>
            <a:ext cx="3243353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3538" y="253388"/>
            <a:ext cx="166734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Berlin Sans FB Demi" panose="020E0802020502020306" pitchFamily="34" charset="0"/>
              </a:defRPr>
            </a:lvl1pPr>
          </a:lstStyle>
          <a:p>
            <a:r>
              <a:rPr lang="en-US" sz="2800" dirty="0"/>
              <a:t>Milford Fish Hatchery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7"/>
          <a:stretch/>
        </p:blipFill>
        <p:spPr>
          <a:xfrm>
            <a:off x="0" y="0"/>
            <a:ext cx="4950011" cy="3207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28" y="3699138"/>
            <a:ext cx="4212609" cy="3159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225"/>
            <a:ext cx="4867702" cy="365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35" y="2169895"/>
            <a:ext cx="2766211" cy="2074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86" y="0"/>
            <a:ext cx="2059553" cy="42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74" y="207264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Better </a:t>
            </a:r>
            <a:r>
              <a:rPr lang="en-US" dirty="0" smtClean="0"/>
              <a:t>Water </a:t>
            </a:r>
            <a:r>
              <a:rPr lang="en-US" dirty="0"/>
              <a:t>Quality through Improvements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364" y="1528064"/>
            <a:ext cx="3881438" cy="5175250"/>
          </a:xfrm>
        </p:spPr>
      </p:pic>
      <p:sp>
        <p:nvSpPr>
          <p:cNvPr id="5" name="Right Arrow 4"/>
          <p:cNvSpPr/>
          <p:nvPr/>
        </p:nvSpPr>
        <p:spPr>
          <a:xfrm>
            <a:off x="4224528" y="3858768"/>
            <a:ext cx="2258568" cy="704088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5875" y="2118106"/>
            <a:ext cx="5326888" cy="3995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45" y="5130546"/>
            <a:ext cx="2097024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2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250" y="-78608"/>
            <a:ext cx="6338750" cy="6936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12" y="1937424"/>
            <a:ext cx="4563406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New Hatchery Draft Model</a:t>
            </a:r>
            <a:endParaRPr lang="en-US" sz="40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8118054" y="3389696"/>
            <a:ext cx="837280" cy="1318356"/>
            <a:chOff x="7546554" y="3496018"/>
            <a:chExt cx="837280" cy="1318356"/>
          </a:xfrm>
        </p:grpSpPr>
        <p:sp>
          <p:nvSpPr>
            <p:cNvPr id="5" name="Oval 4"/>
            <p:cNvSpPr/>
            <p:nvPr/>
          </p:nvSpPr>
          <p:spPr>
            <a:xfrm>
              <a:off x="7546554" y="3514381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577768" y="3964238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575935" y="4392062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07142" y="4720729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266324" y="3496018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286520" y="4320449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295699" y="4737256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293871" y="3876104"/>
              <a:ext cx="88135" cy="771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23617" y="6261489"/>
            <a:ext cx="119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Treatment swale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12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8" y="0"/>
            <a:ext cx="4638251" cy="685859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99590" y="276381"/>
            <a:ext cx="4635330" cy="6705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dirty="0" smtClean="0"/>
              <a:t>Roxbury VT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22666"/>
          <a:stretch/>
        </p:blipFill>
        <p:spPr>
          <a:xfrm>
            <a:off x="3557722" y="4754903"/>
            <a:ext cx="3493545" cy="2041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/>
          <a:stretch/>
        </p:blipFill>
        <p:spPr>
          <a:xfrm rot="5400000">
            <a:off x="80804" y="3838163"/>
            <a:ext cx="2877012" cy="3038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8" y="1336431"/>
            <a:ext cx="3178913" cy="2384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25060" b="31994"/>
          <a:stretch/>
        </p:blipFill>
        <p:spPr>
          <a:xfrm>
            <a:off x="4486980" y="167980"/>
            <a:ext cx="2564287" cy="146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8110"/>
          <a:stretch/>
        </p:blipFill>
        <p:spPr>
          <a:xfrm>
            <a:off x="3372024" y="1748592"/>
            <a:ext cx="4125452" cy="284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7" y="-96931"/>
            <a:ext cx="5440507" cy="7040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8325" y="2971800"/>
            <a:ext cx="4067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Stocking Areas by Hatchery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07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78137"/>
            <a:ext cx="6100549" cy="7711450"/>
          </a:xfrm>
        </p:spPr>
      </p:pic>
      <p:sp>
        <p:nvSpPr>
          <p:cNvPr id="2" name="TextBox 1"/>
          <p:cNvSpPr txBox="1"/>
          <p:nvPr/>
        </p:nvSpPr>
        <p:spPr>
          <a:xfrm>
            <a:off x="7153532" y="629079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851109" y="1131621"/>
          <a:ext cx="5396814" cy="1610215"/>
        </p:xfrm>
        <a:graphic>
          <a:graphicData uri="http://schemas.openxmlformats.org/drawingml/2006/table">
            <a:tbl>
              <a:tblPr/>
              <a:tblGrid>
                <a:gridCol w="1798938">
                  <a:extLst>
                    <a:ext uri="{9D8B030D-6E8A-4147-A177-3AD203B41FA5}">
                      <a16:colId xmlns:a16="http://schemas.microsoft.com/office/drawing/2014/main" val="3989694664"/>
                    </a:ext>
                  </a:extLst>
                </a:gridCol>
                <a:gridCol w="1798938">
                  <a:extLst>
                    <a:ext uri="{9D8B030D-6E8A-4147-A177-3AD203B41FA5}">
                      <a16:colId xmlns:a16="http://schemas.microsoft.com/office/drawing/2014/main" val="3219315872"/>
                    </a:ext>
                  </a:extLst>
                </a:gridCol>
                <a:gridCol w="1798938">
                  <a:extLst>
                    <a:ext uri="{9D8B030D-6E8A-4147-A177-3AD203B41FA5}">
                      <a16:colId xmlns:a16="http://schemas.microsoft.com/office/drawing/2014/main" val="3809005816"/>
                    </a:ext>
                  </a:extLst>
                </a:gridCol>
              </a:tblGrid>
              <a:tr h="32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Species/Age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Fish/</a:t>
                      </a:r>
                      <a:r>
                        <a:rPr lang="en-US" sz="18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143385"/>
                  </a:ext>
                </a:extLst>
              </a:tr>
              <a:tr h="32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52433"/>
                  </a:ext>
                </a:extLst>
              </a:tr>
              <a:tr h="32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6192"/>
                  </a:ext>
                </a:extLst>
              </a:tr>
              <a:tr h="32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966243"/>
                  </a:ext>
                </a:extLst>
              </a:tr>
              <a:tr h="32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8169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220" y="3377588"/>
            <a:ext cx="3974592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1720249"/>
            <a:ext cx="2894389" cy="2144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" y="1"/>
            <a:ext cx="2870026" cy="1930400"/>
          </a:xfrm>
        </p:spPr>
      </p:pic>
      <p:sp>
        <p:nvSpPr>
          <p:cNvPr id="5" name="TextBox 4"/>
          <p:cNvSpPr txBox="1"/>
          <p:nvPr/>
        </p:nvSpPr>
        <p:spPr>
          <a:xfrm>
            <a:off x="388418" y="147935"/>
            <a:ext cx="18448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Lead based paint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4"/>
          <a:stretch/>
        </p:blipFill>
        <p:spPr>
          <a:xfrm>
            <a:off x="7569400" y="0"/>
            <a:ext cx="4622599" cy="434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313"/>
            <a:ext cx="4548916" cy="3411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461" y="4087057"/>
            <a:ext cx="12352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Broken drum filter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53" y="3602692"/>
            <a:ext cx="4340409" cy="3255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 r="2252"/>
          <a:stretch/>
        </p:blipFill>
        <p:spPr>
          <a:xfrm>
            <a:off x="5907817" y="3602692"/>
            <a:ext cx="3016613" cy="3352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00" y="0"/>
            <a:ext cx="4686300" cy="35147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22779" y="2827024"/>
            <a:ext cx="1509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Outdated Visitor’s Center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85" y="3514726"/>
            <a:ext cx="2889759" cy="33432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06859" y="147935"/>
            <a:ext cx="3888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Warren Fish Hatchery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284" y="-200474"/>
            <a:ext cx="5712652" cy="7392844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572368" y="998680"/>
          <a:ext cx="5558889" cy="1986915"/>
        </p:xfrm>
        <a:graphic>
          <a:graphicData uri="http://schemas.openxmlformats.org/drawingml/2006/table">
            <a:tbl>
              <a:tblPr/>
              <a:tblGrid>
                <a:gridCol w="1939516">
                  <a:extLst>
                    <a:ext uri="{9D8B030D-6E8A-4147-A177-3AD203B41FA5}">
                      <a16:colId xmlns:a16="http://schemas.microsoft.com/office/drawing/2014/main" val="3989694664"/>
                    </a:ext>
                  </a:extLst>
                </a:gridCol>
                <a:gridCol w="1934005">
                  <a:extLst>
                    <a:ext uri="{9D8B030D-6E8A-4147-A177-3AD203B41FA5}">
                      <a16:colId xmlns:a16="http://schemas.microsoft.com/office/drawing/2014/main" val="3219315872"/>
                    </a:ext>
                  </a:extLst>
                </a:gridCol>
                <a:gridCol w="1685368">
                  <a:extLst>
                    <a:ext uri="{9D8B030D-6E8A-4147-A177-3AD203B41FA5}">
                      <a16:colId xmlns:a16="http://schemas.microsoft.com/office/drawing/2014/main" val="3809005816"/>
                    </a:ext>
                  </a:extLst>
                </a:gridCol>
              </a:tblGrid>
              <a:tr h="2807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Species/Age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Fish/</a:t>
                      </a:r>
                      <a:r>
                        <a:rPr lang="en-US" sz="18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143385"/>
                  </a:ext>
                </a:extLst>
              </a:tr>
              <a:tr h="274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52433"/>
                  </a:ext>
                </a:extLst>
              </a:tr>
              <a:tr h="274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76192"/>
                  </a:ext>
                </a:extLst>
              </a:tr>
              <a:tr h="274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966243"/>
                  </a:ext>
                </a:extLst>
              </a:tr>
              <a:tr h="274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81692"/>
                  </a:ext>
                </a:extLst>
              </a:tr>
              <a:tr h="27461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LLS 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474951"/>
                  </a:ext>
                </a:extLst>
              </a:tr>
              <a:tr h="271910">
                <a:tc>
                  <a:txBody>
                    <a:bodyPr/>
                    <a:lstStyle/>
                    <a:p>
                      <a:pPr marL="0" algn="l" defTabSz="457206" rtl="0" eaLnBrk="1" fontAlgn="b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LLS </a:t>
                      </a: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(eggs)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60,000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95984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283" y="3267686"/>
            <a:ext cx="4009576" cy="3376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9872" y="6117336"/>
            <a:ext cx="25237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Wooden spring intake pipe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2431" y="488303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25" y="0"/>
            <a:ext cx="3279378" cy="4363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184" y="176510"/>
            <a:ext cx="3888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New Hampton Hatchery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7" y="-9270"/>
            <a:ext cx="2389577" cy="3590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2838450"/>
            <a:ext cx="3038475" cy="4042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17895"/>
          <a:stretch/>
        </p:blipFill>
        <p:spPr>
          <a:xfrm>
            <a:off x="7442136" y="2015047"/>
            <a:ext cx="1661789" cy="1413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8149" r="-833"/>
          <a:stretch/>
        </p:blipFill>
        <p:spPr>
          <a:xfrm>
            <a:off x="3253530" y="1795463"/>
            <a:ext cx="2956606" cy="1815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2" y="3338749"/>
            <a:ext cx="2656934" cy="3542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7185"/>
          <a:stretch/>
        </p:blipFill>
        <p:spPr>
          <a:xfrm>
            <a:off x="4125791" y="3524250"/>
            <a:ext cx="2489228" cy="3357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6951" y="4194135"/>
            <a:ext cx="1463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Intake pipe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67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608" y="-491319"/>
            <a:ext cx="6264322" cy="782480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827594" y="1009933"/>
          <a:ext cx="5936776" cy="2941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8924">
                  <a:extLst>
                    <a:ext uri="{9D8B030D-6E8A-4147-A177-3AD203B41FA5}">
                      <a16:colId xmlns:a16="http://schemas.microsoft.com/office/drawing/2014/main" val="604358443"/>
                    </a:ext>
                  </a:extLst>
                </a:gridCol>
                <a:gridCol w="1978926">
                  <a:extLst>
                    <a:ext uri="{9D8B030D-6E8A-4147-A177-3AD203B41FA5}">
                      <a16:colId xmlns:a16="http://schemas.microsoft.com/office/drawing/2014/main" val="266970571"/>
                    </a:ext>
                  </a:extLst>
                </a:gridCol>
                <a:gridCol w="1978926">
                  <a:extLst>
                    <a:ext uri="{9D8B030D-6E8A-4147-A177-3AD203B41FA5}">
                      <a16:colId xmlns:a16="http://schemas.microsoft.com/office/drawing/2014/main" val="3256150987"/>
                    </a:ext>
                  </a:extLst>
                </a:gridCol>
              </a:tblGrid>
              <a:tr h="368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lang="en-US" sz="18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r>
                        <a:rPr lang="en-US" sz="1800" b="1" i="0" u="sng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Fish per </a:t>
                      </a:r>
                      <a:r>
                        <a:rPr lang="en-US" sz="1800" b="1" i="0" u="sng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Lb</a:t>
                      </a:r>
                      <a:endParaRPr lang="en-US" sz="1800" b="1" i="0" u="sng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299911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 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220850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egg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324.3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04304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fingerling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618725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7047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90049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EBT2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625623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fingerling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9.19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549805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1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78000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2924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Show Pond &amp;Brood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36993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79402" y="455566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866" y="4320847"/>
            <a:ext cx="2932430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r="29536"/>
          <a:stretch/>
        </p:blipFill>
        <p:spPr>
          <a:xfrm>
            <a:off x="0" y="-381001"/>
            <a:ext cx="3181350" cy="25812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961"/>
            <a:ext cx="3328987" cy="219551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238"/>
            <a:ext cx="3952875" cy="2671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851" y="3590925"/>
            <a:ext cx="11394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cracked flooring</a:t>
            </a:r>
            <a:endParaRPr lang="en-US" sz="1400" dirty="0"/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-2064"/>
            <a:ext cx="2819400" cy="2628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184" y="176510"/>
            <a:ext cx="38889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Berlin Fish Hatchery</a:t>
            </a:r>
            <a:endParaRPr lang="en-US" sz="2400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>
          <a:xfrm>
            <a:off x="3295649" y="2538084"/>
            <a:ext cx="2705101" cy="248159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6826"/>
            <a:ext cx="2619375" cy="261937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4" y="4164806"/>
            <a:ext cx="2619375" cy="271462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583164"/>
            <a:ext cx="2671763" cy="258318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37" y="6826"/>
            <a:ext cx="2752725" cy="202882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2" y="2035651"/>
            <a:ext cx="2800350" cy="237172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87" y="4364831"/>
            <a:ext cx="2743200" cy="25146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4" y="4467225"/>
            <a:ext cx="2743200" cy="239077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4591050"/>
            <a:ext cx="1266825" cy="93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8970" y="-290286"/>
            <a:ext cx="6115496" cy="7584613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636526" y="828625"/>
          <a:ext cx="4452630" cy="1727215"/>
        </p:xfrm>
        <a:graphic>
          <a:graphicData uri="http://schemas.openxmlformats.org/drawingml/2006/table">
            <a:tbl>
              <a:tblPr/>
              <a:tblGrid>
                <a:gridCol w="1484210">
                  <a:extLst>
                    <a:ext uri="{9D8B030D-6E8A-4147-A177-3AD203B41FA5}">
                      <a16:colId xmlns:a16="http://schemas.microsoft.com/office/drawing/2014/main" val="3658066750"/>
                    </a:ext>
                  </a:extLst>
                </a:gridCol>
                <a:gridCol w="1484210">
                  <a:extLst>
                    <a:ext uri="{9D8B030D-6E8A-4147-A177-3AD203B41FA5}">
                      <a16:colId xmlns:a16="http://schemas.microsoft.com/office/drawing/2014/main" val="946236290"/>
                    </a:ext>
                  </a:extLst>
                </a:gridCol>
                <a:gridCol w="1484210">
                  <a:extLst>
                    <a:ext uri="{9D8B030D-6E8A-4147-A177-3AD203B41FA5}">
                      <a16:colId xmlns:a16="http://schemas.microsoft.com/office/drawing/2014/main" val="556639387"/>
                    </a:ext>
                  </a:extLst>
                </a:gridCol>
              </a:tblGrid>
              <a:tr h="467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6" rtl="0" eaLnBrk="1" fontAlgn="b" latinLnBrk="0" hangingPunct="1"/>
                      <a:r>
                        <a:rPr lang="en-US" sz="1800" b="1" i="0" u="sng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Fish per </a:t>
                      </a:r>
                      <a:r>
                        <a:rPr lang="en-US" sz="1800" b="1" i="0" u="sng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Lb</a:t>
                      </a:r>
                      <a:endParaRPr lang="en-US" sz="1800" b="1" i="0" u="sng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73189"/>
                  </a:ext>
                </a:extLst>
              </a:tr>
              <a:tr h="3149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-0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481215"/>
                  </a:ext>
                </a:extLst>
              </a:tr>
              <a:tr h="3149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663477"/>
                  </a:ext>
                </a:extLst>
              </a:tr>
              <a:tr h="3149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-1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036455"/>
                  </a:ext>
                </a:extLst>
              </a:tr>
              <a:tr h="3149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EBT -2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7254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98344" y="366890"/>
            <a:ext cx="338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Annual Production Fish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344" y="2817518"/>
            <a:ext cx="2886599" cy="384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1199</TotalTime>
  <Words>286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Berlin Sans FB Demi</vt:lpstr>
      <vt:lpstr>Calibri</vt:lpstr>
      <vt:lpstr>Trebuchet MS</vt:lpstr>
      <vt:lpstr>Wingdings 3</vt:lpstr>
      <vt:lpstr>Facet</vt:lpstr>
      <vt:lpstr>Hatchery Modernization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Better Water Quality through Improvements</vt:lpstr>
      <vt:lpstr>New Hatchery Draft Model</vt:lpstr>
      <vt:lpstr>Roxbury VT</vt:lpstr>
    </vt:vector>
  </TitlesOfParts>
  <Company>State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Timmins, Dianne</dc:creator>
  <cp:lastModifiedBy>Sampson, Matthew</cp:lastModifiedBy>
  <cp:revision>62</cp:revision>
  <dcterms:created xsi:type="dcterms:W3CDTF">2021-08-31T04:30:28Z</dcterms:created>
  <dcterms:modified xsi:type="dcterms:W3CDTF">2022-11-22T19:37:16Z</dcterms:modified>
</cp:coreProperties>
</file>